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3" r:id="rId4"/>
    <p:sldId id="262" r:id="rId5"/>
    <p:sldId id="258" r:id="rId6"/>
    <p:sldId id="264" r:id="rId7"/>
    <p:sldId id="265" r:id="rId8"/>
    <p:sldId id="263" r:id="rId9"/>
    <p:sldId id="266" r:id="rId10"/>
    <p:sldId id="267" r:id="rId11"/>
    <p:sldId id="259" r:id="rId12"/>
    <p:sldId id="268" r:id="rId13"/>
    <p:sldId id="270" r:id="rId14"/>
    <p:sldId id="269" r:id="rId15"/>
    <p:sldId id="271" r:id="rId16"/>
    <p:sldId id="260" r:id="rId17"/>
    <p:sldId id="272" r:id="rId18"/>
    <p:sldId id="261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3F4FA0B-5E3C-47C6-8670-CDA296B141A1}" type="datetimeFigureOut">
              <a:rPr lang="zh-TW" altLang="en-US" smtClean="0"/>
              <a:pPr/>
              <a:t>2015/10/27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1BC50D2-6692-42CC-839F-848CEA4341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FA0B-5E3C-47C6-8670-CDA296B141A1}" type="datetimeFigureOut">
              <a:rPr lang="zh-TW" altLang="en-US" smtClean="0"/>
              <a:pPr/>
              <a:t>2015/10/27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50D2-6692-42CC-839F-848CEA4341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FA0B-5E3C-47C6-8670-CDA296B141A1}" type="datetimeFigureOut">
              <a:rPr lang="zh-TW" altLang="en-US" smtClean="0"/>
              <a:pPr/>
              <a:t>2015/10/27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50D2-6692-42CC-839F-848CEA4341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FA0B-5E3C-47C6-8670-CDA296B141A1}" type="datetimeFigureOut">
              <a:rPr lang="zh-TW" altLang="en-US" smtClean="0"/>
              <a:pPr/>
              <a:t>2015/10/27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50D2-6692-42CC-839F-848CEA4341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FA0B-5E3C-47C6-8670-CDA296B141A1}" type="datetimeFigureOut">
              <a:rPr lang="zh-TW" altLang="en-US" smtClean="0"/>
              <a:pPr/>
              <a:t>2015/10/27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50D2-6692-42CC-839F-848CEA4341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FA0B-5E3C-47C6-8670-CDA296B141A1}" type="datetimeFigureOut">
              <a:rPr lang="zh-TW" altLang="en-US" smtClean="0"/>
              <a:pPr/>
              <a:t>2015/10/27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50D2-6692-42CC-839F-848CEA4341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3F4FA0B-5E3C-47C6-8670-CDA296B141A1}" type="datetimeFigureOut">
              <a:rPr lang="zh-TW" altLang="en-US" smtClean="0"/>
              <a:pPr/>
              <a:t>2015/10/27</a:t>
            </a:fld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BC50D2-6692-42CC-839F-848CEA43410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3F4FA0B-5E3C-47C6-8670-CDA296B141A1}" type="datetimeFigureOut">
              <a:rPr lang="zh-TW" altLang="en-US" smtClean="0"/>
              <a:pPr/>
              <a:t>2015/10/27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1BC50D2-6692-42CC-839F-848CEA4341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FA0B-5E3C-47C6-8670-CDA296B141A1}" type="datetimeFigureOut">
              <a:rPr lang="zh-TW" altLang="en-US" smtClean="0"/>
              <a:pPr/>
              <a:t>2015/10/27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50D2-6692-42CC-839F-848CEA4341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FA0B-5E3C-47C6-8670-CDA296B141A1}" type="datetimeFigureOut">
              <a:rPr lang="zh-TW" altLang="en-US" smtClean="0"/>
              <a:pPr/>
              <a:t>2015/10/27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50D2-6692-42CC-839F-848CEA4341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FA0B-5E3C-47C6-8670-CDA296B141A1}" type="datetimeFigureOut">
              <a:rPr lang="zh-TW" altLang="en-US" smtClean="0"/>
              <a:pPr/>
              <a:t>2015/10/27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50D2-6692-42CC-839F-848CEA4341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3F4FA0B-5E3C-47C6-8670-CDA296B141A1}" type="datetimeFigureOut">
              <a:rPr lang="zh-TW" altLang="en-US" smtClean="0"/>
              <a:pPr/>
              <a:t>2015/10/27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1BC50D2-6692-42CC-839F-848CEA4341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4282" y="2071678"/>
            <a:ext cx="9215502" cy="1470025"/>
          </a:xfrm>
          <a:noFill/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zh-TW" sz="2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The effects of color and light </a:t>
            </a:r>
            <a:r>
              <a:rPr lang="en-US" altLang="zh-TW" sz="2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on indoor </a:t>
            </a:r>
            <a:r>
              <a:rPr lang="en-US" altLang="zh-TW" sz="2800" dirty="0" err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wayfinding</a:t>
            </a:r>
            <a:r>
              <a:rPr lang="en-US" altLang="zh-TW" sz="2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and </a:t>
            </a:r>
            <a:r>
              <a:rPr lang="en-US" altLang="zh-TW" sz="2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the evaluation of </a:t>
            </a:r>
            <a:r>
              <a:rPr lang="en-US" altLang="zh-TW" sz="2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the perceived environment</a:t>
            </a:r>
            <a:endParaRPr lang="zh-TW" altLang="en-US" sz="28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71472" y="4786322"/>
            <a:ext cx="8215370" cy="928694"/>
          </a:xfrm>
        </p:spPr>
        <p:txBody>
          <a:bodyPr>
            <a:normAutofit/>
          </a:bodyPr>
          <a:lstStyle/>
          <a:p>
            <a:r>
              <a:rPr lang="zh-TW" altLang="en-US" sz="1600" dirty="0" smtClean="0">
                <a:latin typeface="+mj-ea"/>
                <a:ea typeface="+mj-ea"/>
              </a:rPr>
              <a:t>期刊：</a:t>
            </a:r>
            <a:r>
              <a:rPr lang="en-US" altLang="zh-TW" sz="1600" dirty="0" smtClean="0">
                <a:latin typeface="+mj-ea"/>
                <a:ea typeface="+mj-ea"/>
              </a:rPr>
              <a:t>Journal of Environmental Psychology</a:t>
            </a:r>
          </a:p>
          <a:p>
            <a:r>
              <a:rPr lang="zh-TW" altLang="en-US" sz="1600" dirty="0" smtClean="0">
                <a:latin typeface="+mj-ea"/>
                <a:ea typeface="+mj-ea"/>
              </a:rPr>
              <a:t>作者：</a:t>
            </a:r>
            <a:r>
              <a:rPr lang="en-US" altLang="zh-TW" sz="1600" dirty="0" smtClean="0">
                <a:latin typeface="+mj-ea"/>
                <a:ea typeface="+mj-ea"/>
              </a:rPr>
              <a:t> M. </a:t>
            </a:r>
            <a:r>
              <a:rPr lang="en-US" altLang="zh-TW" sz="1600" dirty="0" err="1" smtClean="0">
                <a:latin typeface="+mj-ea"/>
                <a:ea typeface="+mj-ea"/>
              </a:rPr>
              <a:t>Lutfi</a:t>
            </a:r>
            <a:r>
              <a:rPr lang="en-US" altLang="zh-TW" sz="1600" dirty="0" smtClean="0">
                <a:latin typeface="+mj-ea"/>
                <a:ea typeface="+mj-ea"/>
              </a:rPr>
              <a:t> </a:t>
            </a:r>
            <a:r>
              <a:rPr lang="en-US" altLang="zh-TW" sz="1600" dirty="0" err="1" smtClean="0">
                <a:latin typeface="+mj-ea"/>
                <a:ea typeface="+mj-ea"/>
              </a:rPr>
              <a:t>Hidayetoglu</a:t>
            </a:r>
            <a:r>
              <a:rPr lang="en-US" altLang="zh-TW" sz="1600" dirty="0" smtClean="0">
                <a:latin typeface="+mj-ea"/>
                <a:ea typeface="+mj-ea"/>
              </a:rPr>
              <a:t> , </a:t>
            </a:r>
            <a:r>
              <a:rPr lang="en-US" altLang="zh-TW" sz="1600" dirty="0" err="1" smtClean="0">
                <a:latin typeface="+mj-ea"/>
                <a:ea typeface="+mj-ea"/>
              </a:rPr>
              <a:t>Kemal</a:t>
            </a:r>
            <a:r>
              <a:rPr lang="en-US" altLang="zh-TW" sz="1600" dirty="0" smtClean="0">
                <a:latin typeface="+mj-ea"/>
                <a:ea typeface="+mj-ea"/>
              </a:rPr>
              <a:t> </a:t>
            </a:r>
            <a:r>
              <a:rPr lang="en-US" altLang="zh-TW" sz="1600" dirty="0" err="1" smtClean="0">
                <a:latin typeface="+mj-ea"/>
                <a:ea typeface="+mj-ea"/>
              </a:rPr>
              <a:t>Yildirim</a:t>
            </a:r>
            <a:r>
              <a:rPr lang="en-US" altLang="zh-TW" sz="1600" dirty="0" smtClean="0">
                <a:latin typeface="+mj-ea"/>
                <a:ea typeface="+mj-ea"/>
              </a:rPr>
              <a:t> , </a:t>
            </a:r>
            <a:r>
              <a:rPr lang="en-US" altLang="zh-TW" sz="1600" dirty="0" err="1" smtClean="0">
                <a:latin typeface="+mj-ea"/>
                <a:ea typeface="+mj-ea"/>
              </a:rPr>
              <a:t>Aysu</a:t>
            </a:r>
            <a:r>
              <a:rPr lang="en-US" altLang="zh-TW" sz="1600" dirty="0" smtClean="0">
                <a:latin typeface="+mj-ea"/>
                <a:ea typeface="+mj-ea"/>
              </a:rPr>
              <a:t> </a:t>
            </a:r>
            <a:r>
              <a:rPr lang="en-US" altLang="zh-TW" sz="1600" dirty="0" err="1" smtClean="0">
                <a:latin typeface="+mj-ea"/>
                <a:ea typeface="+mj-ea"/>
              </a:rPr>
              <a:t>Akalin</a:t>
            </a:r>
            <a:endParaRPr lang="en-US" altLang="zh-TW" sz="1600" dirty="0" smtClean="0">
              <a:latin typeface="+mj-ea"/>
              <a:ea typeface="+mj-ea"/>
            </a:endParaRPr>
          </a:p>
          <a:p>
            <a:r>
              <a:rPr lang="zh-TW" altLang="en-US" sz="1600" dirty="0" smtClean="0">
                <a:latin typeface="+mj-ea"/>
                <a:ea typeface="+mj-ea"/>
              </a:rPr>
              <a:t>學生：林怡儒</a:t>
            </a:r>
            <a:endParaRPr lang="zh-TW" altLang="en-US" sz="1600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6800"/>
          </a:xfrm>
        </p:spPr>
        <p:txBody>
          <a:bodyPr/>
          <a:lstStyle/>
          <a:p>
            <a:r>
              <a:rPr lang="en-US" altLang="zh-TW" dirty="0" smtClean="0">
                <a:latin typeface="+mj-ea"/>
              </a:rPr>
              <a:t>Method</a:t>
            </a:r>
            <a:endParaRPr lang="zh-TW" altLang="en-US" dirty="0">
              <a:latin typeface="+mj-ea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2714612" y="785794"/>
            <a:ext cx="1428760" cy="42862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測驗二</a:t>
            </a:r>
            <a:endParaRPr lang="zh-TW" altLang="en-US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85720" y="5357826"/>
            <a:ext cx="828680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從視頻中選用其中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個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模擬情境圖給受測者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在沒有預先告知受測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者圖片是否有出現過的情況下，問受測者記憶的比率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284242" cy="395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066800"/>
          </a:xfrm>
        </p:spPr>
        <p:txBody>
          <a:bodyPr/>
          <a:lstStyle/>
          <a:p>
            <a:r>
              <a:rPr lang="en-US" altLang="zh-TW" dirty="0" smtClean="0">
                <a:latin typeface="+mj-ea"/>
              </a:rPr>
              <a:t>Results</a:t>
            </a:r>
            <a:endParaRPr lang="zh-TW" altLang="en-US" dirty="0">
              <a:latin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28596" y="1571612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Cronbach’s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Alpha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分析四組相反形容詞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3714744" y="785794"/>
            <a:ext cx="5143536" cy="2857520"/>
            <a:chOff x="3714744" y="857232"/>
            <a:chExt cx="5143536" cy="2857520"/>
          </a:xfrm>
        </p:grpSpPr>
        <p:grpSp>
          <p:nvGrpSpPr>
            <p:cNvPr id="8" name="群組 7"/>
            <p:cNvGrpSpPr/>
            <p:nvPr/>
          </p:nvGrpSpPr>
          <p:grpSpPr>
            <a:xfrm>
              <a:off x="3714744" y="857232"/>
              <a:ext cx="5143536" cy="2857520"/>
              <a:chOff x="3714744" y="857232"/>
              <a:chExt cx="5143536" cy="285752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714744" y="857232"/>
                <a:ext cx="5143536" cy="2857520"/>
              </a:xfrm>
              <a:prstGeom prst="rect">
                <a:avLst/>
              </a:prstGeom>
              <a:ln w="38100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TW" u="sng" dirty="0" err="1" smtClean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Cronbach’s</a:t>
                </a:r>
                <a:r>
                  <a:rPr lang="en-US" altLang="zh-TW" u="sng" dirty="0" smtClean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 Alpha</a:t>
                </a:r>
              </a:p>
              <a:p>
                <a:r>
                  <a:rPr lang="zh-TW" altLang="en-US" dirty="0" smtClean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對於多份不同量表、不同題目測出結果的一致性</a:t>
                </a:r>
                <a:endParaRPr lang="en-US" altLang="zh-TW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zh-TW" altLang="en-US" dirty="0" smtClean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以相關係數的期望值表示</a:t>
                </a:r>
                <a:endParaRPr lang="en-US" altLang="zh-TW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zh-TW" altLang="en-US" dirty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 </a:t>
                </a:r>
                <a:r>
                  <a:rPr lang="zh-TW" altLang="en-US" dirty="0" smtClean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     </a:t>
                </a:r>
                <a:r>
                  <a:rPr lang="en-US" altLang="zh-TW" dirty="0" smtClean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&gt;=0.9</a:t>
                </a:r>
                <a:r>
                  <a:rPr lang="zh-TW" altLang="en-US" dirty="0" smtClean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        </a:t>
                </a:r>
                <a:r>
                  <a:rPr lang="en-US" altLang="zh-TW" dirty="0" smtClean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  <a:sym typeface="Wingdings" pitchFamily="2" charset="2"/>
                  </a:rPr>
                  <a:t>excellent</a:t>
                </a:r>
              </a:p>
              <a:p>
                <a:r>
                  <a:rPr lang="en-US" altLang="zh-TW" dirty="0" smtClean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  <a:sym typeface="Wingdings" pitchFamily="2" charset="2"/>
                  </a:rPr>
                  <a:t>0.9&gt;     &gt;=0.8 good</a:t>
                </a:r>
              </a:p>
              <a:p>
                <a:r>
                  <a:rPr lang="en-US" altLang="zh-TW" dirty="0" smtClean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  <a:sym typeface="Wingdings" pitchFamily="2" charset="2"/>
                  </a:rPr>
                  <a:t>0.8&gt;     &gt;=0.7 reliable</a:t>
                </a:r>
                <a:endParaRPr lang="en-US" altLang="zh-TW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sym typeface="Wingdings" pitchFamily="2" charset="2"/>
                </a:endParaRPr>
              </a:p>
              <a:p>
                <a:r>
                  <a:rPr lang="en-US" altLang="zh-TW" dirty="0" smtClean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  <a:sym typeface="Wingdings" pitchFamily="2" charset="2"/>
                  </a:rPr>
                  <a:t>0.7&gt;     &gt;=0.6 questionable</a:t>
                </a:r>
              </a:p>
              <a:p>
                <a:r>
                  <a:rPr lang="en-US" altLang="zh-TW" dirty="0" smtClean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  <a:sym typeface="Wingdings" pitchFamily="2" charset="2"/>
                  </a:rPr>
                  <a:t>0.6&gt;     &gt;=0.5 poor</a:t>
                </a:r>
                <a:endParaRPr lang="en-US" altLang="zh-TW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sym typeface="Wingdings" pitchFamily="2" charset="2"/>
                </a:endParaRPr>
              </a:p>
              <a:p>
                <a:r>
                  <a:rPr lang="en-US" altLang="zh-TW" dirty="0" smtClean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      &lt;0.5            </a:t>
                </a:r>
                <a:r>
                  <a:rPr lang="en-US" altLang="zh-TW" dirty="0" smtClean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  <a:sym typeface="Wingdings" pitchFamily="2" charset="2"/>
                  </a:rPr>
                  <a:t>unacceptable</a:t>
                </a:r>
              </a:p>
              <a:p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6387" name="Picture 3" descr="http://www.grafiker.de/pages/images/news/alpha-gross.gif"/>
              <p:cNvPicPr>
                <a:picLocks noChangeAspect="1" noChangeArrowheads="1"/>
              </p:cNvPicPr>
              <p:nvPr/>
            </p:nvPicPr>
            <p:blipFill>
              <a:blip r:embed="rId2"/>
              <a:srcRect l="22500" t="30000" r="21249" b="28750"/>
              <a:stretch>
                <a:fillRect/>
              </a:stretch>
            </p:blipFill>
            <p:spPr bwMode="auto">
              <a:xfrm>
                <a:off x="3857620" y="1785926"/>
                <a:ext cx="214314" cy="214314"/>
              </a:xfrm>
              <a:prstGeom prst="rect">
                <a:avLst/>
              </a:prstGeom>
              <a:noFill/>
            </p:spPr>
          </p:pic>
        </p:grpSp>
        <p:pic>
          <p:nvPicPr>
            <p:cNvPr id="9" name="Picture 3" descr="http://www.grafiker.de/pages/images/news/alpha-gross.gif"/>
            <p:cNvPicPr>
              <a:picLocks noChangeAspect="1" noChangeArrowheads="1"/>
            </p:cNvPicPr>
            <p:nvPr/>
          </p:nvPicPr>
          <p:blipFill>
            <a:blip r:embed="rId2"/>
            <a:srcRect l="22500" t="30000" r="21249" b="28750"/>
            <a:stretch>
              <a:fillRect/>
            </a:stretch>
          </p:blipFill>
          <p:spPr bwMode="auto">
            <a:xfrm>
              <a:off x="4321082" y="2019426"/>
              <a:ext cx="214314" cy="214314"/>
            </a:xfrm>
            <a:prstGeom prst="rect">
              <a:avLst/>
            </a:prstGeom>
            <a:noFill/>
          </p:spPr>
        </p:pic>
        <p:pic>
          <p:nvPicPr>
            <p:cNvPr id="10" name="Picture 3" descr="http://www.grafiker.de/pages/images/news/alpha-gross.gif"/>
            <p:cNvPicPr>
              <a:picLocks noChangeAspect="1" noChangeArrowheads="1"/>
            </p:cNvPicPr>
            <p:nvPr/>
          </p:nvPicPr>
          <p:blipFill>
            <a:blip r:embed="rId2"/>
            <a:srcRect l="22500" t="30000" r="21249" b="28750"/>
            <a:stretch>
              <a:fillRect/>
            </a:stretch>
          </p:blipFill>
          <p:spPr bwMode="auto">
            <a:xfrm>
              <a:off x="4317682" y="2332128"/>
              <a:ext cx="214314" cy="214314"/>
            </a:xfrm>
            <a:prstGeom prst="rect">
              <a:avLst/>
            </a:prstGeom>
            <a:noFill/>
          </p:spPr>
        </p:pic>
        <p:pic>
          <p:nvPicPr>
            <p:cNvPr id="11" name="Picture 3" descr="http://www.grafiker.de/pages/images/news/alpha-gross.gif"/>
            <p:cNvPicPr>
              <a:picLocks noChangeAspect="1" noChangeArrowheads="1"/>
            </p:cNvPicPr>
            <p:nvPr/>
          </p:nvPicPr>
          <p:blipFill>
            <a:blip r:embed="rId2"/>
            <a:srcRect l="22500" t="30000" r="21249" b="28750"/>
            <a:stretch>
              <a:fillRect/>
            </a:stretch>
          </p:blipFill>
          <p:spPr bwMode="auto">
            <a:xfrm>
              <a:off x="4307204" y="2593385"/>
              <a:ext cx="214314" cy="214314"/>
            </a:xfrm>
            <a:prstGeom prst="rect">
              <a:avLst/>
            </a:prstGeom>
            <a:noFill/>
          </p:spPr>
        </p:pic>
        <p:pic>
          <p:nvPicPr>
            <p:cNvPr id="12" name="Picture 3" descr="http://www.grafiker.de/pages/images/news/alpha-gross.gif"/>
            <p:cNvPicPr>
              <a:picLocks noChangeAspect="1" noChangeArrowheads="1"/>
            </p:cNvPicPr>
            <p:nvPr/>
          </p:nvPicPr>
          <p:blipFill>
            <a:blip r:embed="rId2"/>
            <a:srcRect l="22500" t="30000" r="21249" b="28750"/>
            <a:stretch>
              <a:fillRect/>
            </a:stretch>
          </p:blipFill>
          <p:spPr bwMode="auto">
            <a:xfrm>
              <a:off x="4291556" y="2852873"/>
              <a:ext cx="214314" cy="214314"/>
            </a:xfrm>
            <a:prstGeom prst="rect">
              <a:avLst/>
            </a:prstGeom>
            <a:noFill/>
          </p:spPr>
        </p:pic>
        <p:pic>
          <p:nvPicPr>
            <p:cNvPr id="13" name="Picture 3" descr="http://www.grafiker.de/pages/images/news/alpha-gross.gif"/>
            <p:cNvPicPr>
              <a:picLocks noChangeAspect="1" noChangeArrowheads="1"/>
            </p:cNvPicPr>
            <p:nvPr/>
          </p:nvPicPr>
          <p:blipFill>
            <a:blip r:embed="rId2"/>
            <a:srcRect l="22500" t="30000" r="21249" b="28750"/>
            <a:stretch>
              <a:fillRect/>
            </a:stretch>
          </p:blipFill>
          <p:spPr bwMode="auto">
            <a:xfrm>
              <a:off x="3857620" y="3143248"/>
              <a:ext cx="214314" cy="214314"/>
            </a:xfrm>
            <a:prstGeom prst="rect">
              <a:avLst/>
            </a:prstGeom>
            <a:noFill/>
          </p:spPr>
        </p:pic>
      </p:grpSp>
      <p:sp>
        <p:nvSpPr>
          <p:cNvPr id="16" name="文字方塊 15"/>
          <p:cNvSpPr txBox="1"/>
          <p:nvPr/>
        </p:nvSpPr>
        <p:spPr>
          <a:xfrm>
            <a:off x="428596" y="2143116"/>
            <a:ext cx="828680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其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Alpha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信度為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0.72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 reliable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28596" y="2714620"/>
            <a:ext cx="8286808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獨立變數：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   四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組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對立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形容詞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  <a:sym typeface="Wingdings" pitchFamily="2" charset="2"/>
            </a:endParaRP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   clear &amp; blurry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、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attractive &amp; unattractive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、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  <a:sym typeface="Wingdings" pitchFamily="2" charset="2"/>
            </a:endParaRP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   navigable &amp; 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unnavigable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、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inviting &amp; repellent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</a:pPr>
            <a:endParaRPr lang="en-US" altLang="zh-TW" dirty="0" smtClean="0">
              <a:latin typeface="微軟正黑體" pitchFamily="34" charset="-120"/>
              <a:ea typeface="微軟正黑體" pitchFamily="34" charset="-120"/>
              <a:sym typeface="Wingdings" pitchFamily="2" charset="2"/>
            </a:endParaRP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依變數：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  <a:sym typeface="Wingdings" pitchFamily="2" charset="2"/>
            </a:endParaRP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   空間的顏色、光線亮度、相關色溫、性別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  <a:sym typeface="Wingdings" pitchFamily="2" charset="2"/>
            </a:endParaRP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</a:pPr>
            <a:endParaRPr lang="en-US" altLang="zh-TW" dirty="0" smtClean="0">
              <a:latin typeface="微軟正黑體" pitchFamily="34" charset="-120"/>
              <a:ea typeface="微軟正黑體" pitchFamily="34" charset="-120"/>
              <a:sym typeface="Wingdings" pitchFamily="2" charset="2"/>
            </a:endParaRP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使用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ANOVA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分析獨立變數與依變數之間使否有顯著差異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  <a:sym typeface="Wingdings" pitchFamily="2" charset="2"/>
            </a:endParaRP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再使用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Tukey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HSD test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比較變異數分析中的顯著變數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  <a:sym typeface="Wingdings" pitchFamily="2" charset="2"/>
            </a:endParaRP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066800"/>
          </a:xfrm>
        </p:spPr>
        <p:txBody>
          <a:bodyPr/>
          <a:lstStyle/>
          <a:p>
            <a:r>
              <a:rPr lang="en-US" altLang="zh-TW" dirty="0" smtClean="0">
                <a:latin typeface="+mj-ea"/>
              </a:rPr>
              <a:t>Results</a:t>
            </a:r>
            <a:endParaRPr lang="zh-TW" altLang="en-US" dirty="0">
              <a:latin typeface="+mj-ea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4724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圓角矩形 3"/>
          <p:cNvSpPr/>
          <p:nvPr/>
        </p:nvSpPr>
        <p:spPr>
          <a:xfrm>
            <a:off x="2714612" y="785794"/>
            <a:ext cx="1428760" cy="428628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顏色</a:t>
            </a: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86124"/>
            <a:ext cx="62769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圓角矩形 5"/>
          <p:cNvSpPr/>
          <p:nvPr/>
        </p:nvSpPr>
        <p:spPr>
          <a:xfrm>
            <a:off x="714348" y="5357826"/>
            <a:ext cx="4500594" cy="1000132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受測者對於中性顏色感覺最負面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冷色系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幫助受測者認識環境找到目的地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sym typeface="Wingdings" pitchFamily="2" charset="2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暖色系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增加受測者吸引力產生空間感</a:t>
            </a:r>
            <a:endParaRPr lang="zh-TW" altLang="en-US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86116" y="1857364"/>
            <a:ext cx="928694" cy="11430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雲朵形圖說文字 7"/>
          <p:cNvSpPr/>
          <p:nvPr/>
        </p:nvSpPr>
        <p:spPr>
          <a:xfrm rot="370126">
            <a:off x="4699969" y="801240"/>
            <a:ext cx="3012142" cy="1214446"/>
          </a:xfrm>
          <a:prstGeom prst="cloudCallou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平均分數在</a:t>
            </a:r>
            <a:r>
              <a:rPr lang="en-US" altLang="zh-TW" sz="1400" dirty="0" smtClean="0">
                <a:solidFill>
                  <a:schemeClr val="tx1"/>
                </a:solidFill>
                <a:latin typeface="+mj-ea"/>
                <a:ea typeface="+mj-ea"/>
              </a:rPr>
              <a:t>1~5</a:t>
            </a:r>
            <a:r>
              <a:rPr lang="zh-TW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之間</a:t>
            </a:r>
            <a:endParaRPr lang="en-US" altLang="zh-TW" sz="14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zh-TW" altLang="en-US" sz="1400" dirty="0">
                <a:solidFill>
                  <a:schemeClr val="tx1"/>
                </a:solidFill>
                <a:latin typeface="+mj-ea"/>
                <a:ea typeface="+mj-ea"/>
              </a:rPr>
              <a:t>越</a:t>
            </a:r>
            <a:r>
              <a:rPr lang="zh-TW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高</a:t>
            </a:r>
            <a:r>
              <a:rPr lang="en-US" altLang="zh-TW" sz="1400" dirty="0" smtClean="0">
                <a:solidFill>
                  <a:schemeClr val="tx1"/>
                </a:solidFill>
                <a:latin typeface="+mj-ea"/>
                <a:ea typeface="+mj-ea"/>
                <a:sym typeface="Wingdings" pitchFamily="2" charset="2"/>
              </a:rPr>
              <a:t></a:t>
            </a:r>
            <a:r>
              <a:rPr lang="zh-TW" altLang="en-US" sz="1400" dirty="0" smtClean="0">
                <a:solidFill>
                  <a:schemeClr val="tx1"/>
                </a:solidFill>
                <a:latin typeface="+mj-ea"/>
                <a:ea typeface="+mj-ea"/>
                <a:sym typeface="Wingdings" pitchFamily="2" charset="2"/>
              </a:rPr>
              <a:t>感覺越偏向負面</a:t>
            </a:r>
            <a:endParaRPr lang="zh-TW" altLang="en-US" sz="1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066800"/>
          </a:xfrm>
        </p:spPr>
        <p:txBody>
          <a:bodyPr/>
          <a:lstStyle/>
          <a:p>
            <a:r>
              <a:rPr lang="en-US" altLang="zh-TW" dirty="0" smtClean="0">
                <a:latin typeface="+mj-ea"/>
              </a:rPr>
              <a:t>Results</a:t>
            </a:r>
            <a:endParaRPr lang="zh-TW" altLang="en-US" dirty="0">
              <a:latin typeface="+mj-ea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2714612" y="785794"/>
            <a:ext cx="1428760" cy="428628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光線強度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4686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357562"/>
            <a:ext cx="64579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圓角矩形 5"/>
          <p:cNvSpPr/>
          <p:nvPr/>
        </p:nvSpPr>
        <p:spPr>
          <a:xfrm>
            <a:off x="714348" y="5643578"/>
            <a:ext cx="5500726" cy="714380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受測者感覺估計程正相關，強度越高感覺越正面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71670" y="1714488"/>
            <a:ext cx="1071570" cy="15001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066800"/>
          </a:xfrm>
        </p:spPr>
        <p:txBody>
          <a:bodyPr/>
          <a:lstStyle/>
          <a:p>
            <a:r>
              <a:rPr lang="en-US" altLang="zh-TW" dirty="0" smtClean="0">
                <a:latin typeface="+mj-ea"/>
              </a:rPr>
              <a:t>Results</a:t>
            </a:r>
            <a:endParaRPr lang="zh-TW" altLang="en-US" dirty="0">
              <a:latin typeface="+mj-ea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2714612" y="785794"/>
            <a:ext cx="1428760" cy="428628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相關色溫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151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/>
          <a:srcRect t="3289"/>
          <a:stretch>
            <a:fillRect/>
          </a:stretch>
        </p:blipFill>
        <p:spPr bwMode="auto">
          <a:xfrm>
            <a:off x="214282" y="3429000"/>
            <a:ext cx="6467475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矩形 9"/>
          <p:cNvSpPr/>
          <p:nvPr/>
        </p:nvSpPr>
        <p:spPr>
          <a:xfrm>
            <a:off x="4286248" y="1857364"/>
            <a:ext cx="2357454" cy="11430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714348" y="5643578"/>
            <a:ext cx="4643470" cy="714380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受測者感覺沒有太大差異，都偏向正面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Neutral white4000K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受測者感覺最正面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066800"/>
          </a:xfrm>
        </p:spPr>
        <p:txBody>
          <a:bodyPr/>
          <a:lstStyle/>
          <a:p>
            <a:r>
              <a:rPr lang="en-US" altLang="zh-TW" dirty="0" smtClean="0">
                <a:latin typeface="+mj-ea"/>
              </a:rPr>
              <a:t>Results</a:t>
            </a:r>
            <a:endParaRPr lang="zh-TW" altLang="en-US" dirty="0">
              <a:latin typeface="+mj-ea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2714612" y="714356"/>
            <a:ext cx="1714512" cy="571504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性別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1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對光線</a:t>
            </a:r>
            <a:r>
              <a:rPr lang="zh-TW" altLang="en-US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強度</a:t>
            </a:r>
            <a:r>
              <a:rPr lang="zh-TW" altLang="en-US" sz="1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偏好</a:t>
            </a:r>
            <a:endParaRPr lang="zh-TW" altLang="en-US" sz="1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60674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圓角矩形 6"/>
          <p:cNvSpPr/>
          <p:nvPr/>
        </p:nvSpPr>
        <p:spPr>
          <a:xfrm>
            <a:off x="2786050" y="3357562"/>
            <a:ext cx="1428760" cy="571504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模擬情境圖記得比率</a:t>
            </a:r>
            <a:endParaRPr lang="zh-TW" altLang="en-US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00504"/>
            <a:ext cx="61341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 l="50763" t="3614" r="25954" b="51446"/>
          <a:stretch>
            <a:fillRect/>
          </a:stretch>
        </p:blipFill>
        <p:spPr bwMode="auto">
          <a:xfrm>
            <a:off x="6572264" y="4572008"/>
            <a:ext cx="1928826" cy="177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向右箭號 9"/>
          <p:cNvSpPr/>
          <p:nvPr/>
        </p:nvSpPr>
        <p:spPr>
          <a:xfrm>
            <a:off x="5929322" y="5214950"/>
            <a:ext cx="500066" cy="42862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57158" y="5286388"/>
            <a:ext cx="5357850" cy="2857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00034" y="1643050"/>
            <a:ext cx="5715040" cy="35719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r>
              <a:rPr lang="en-US" altLang="zh-TW" dirty="0" smtClean="0">
                <a:latin typeface="+mj-ea"/>
              </a:rPr>
              <a:t>Discussion</a:t>
            </a: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714488"/>
            <a:ext cx="8501122" cy="4325112"/>
          </a:xfrm>
        </p:spPr>
        <p:txBody>
          <a:bodyPr>
            <a:normAutofit/>
          </a:bodyPr>
          <a:lstStyle/>
          <a:p>
            <a:r>
              <a:rPr lang="zh-TW" altLang="en-US" sz="1800" dirty="0" smtClean="0">
                <a:latin typeface="+mj-ea"/>
                <a:ea typeface="+mj-ea"/>
              </a:rPr>
              <a:t>色彩部份，相較於暖色系與冷色系，受測者對於中性色系最感到負面感覺</a:t>
            </a:r>
            <a:endParaRPr lang="en-US" altLang="zh-TW" sz="18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1800" dirty="0" smtClean="0">
                <a:latin typeface="+mj-ea"/>
                <a:ea typeface="+mj-ea"/>
              </a:rPr>
              <a:t>     採用暖色系，記憶召回最容易</a:t>
            </a:r>
            <a:r>
              <a:rPr lang="en-US" altLang="zh-TW" sz="1800" dirty="0" smtClean="0">
                <a:latin typeface="+mj-ea"/>
                <a:ea typeface="+mj-ea"/>
                <a:sym typeface="Wingdings" pitchFamily="2" charset="2"/>
              </a:rPr>
              <a:t></a:t>
            </a:r>
            <a:r>
              <a:rPr lang="zh-TW" altLang="en-US" sz="1800" dirty="0" smtClean="0">
                <a:latin typeface="+mj-ea"/>
                <a:ea typeface="+mj-ea"/>
                <a:sym typeface="Wingdings" pitchFamily="2" charset="2"/>
              </a:rPr>
              <a:t>可以有效作為尋路目的的標誌，富吸引力且提供方向</a:t>
            </a:r>
            <a:endParaRPr lang="en-US" altLang="zh-TW" sz="1800" dirty="0" smtClean="0">
              <a:latin typeface="+mj-ea"/>
              <a:ea typeface="+mj-ea"/>
              <a:sym typeface="Wingdings" pitchFamily="2" charset="2"/>
            </a:endParaRPr>
          </a:p>
          <a:p>
            <a:pPr>
              <a:buNone/>
            </a:pPr>
            <a:r>
              <a:rPr lang="zh-TW" altLang="en-US" sz="1800" dirty="0" smtClean="0">
                <a:latin typeface="+mj-ea"/>
                <a:ea typeface="+mj-ea"/>
                <a:sym typeface="Wingdings" pitchFamily="2" charset="2"/>
              </a:rPr>
              <a:t>     空間裡的牆面使用冷色系是具導航性</a:t>
            </a:r>
            <a:r>
              <a:rPr lang="en-US" altLang="zh-TW" sz="1800" dirty="0" smtClean="0">
                <a:latin typeface="+mj-ea"/>
                <a:ea typeface="+mj-ea"/>
                <a:sym typeface="Wingdings" pitchFamily="2" charset="2"/>
              </a:rPr>
              <a:t></a:t>
            </a:r>
            <a:r>
              <a:rPr lang="zh-TW" altLang="en-US" sz="1800" dirty="0" smtClean="0">
                <a:latin typeface="+mj-ea"/>
                <a:ea typeface="+mj-ea"/>
                <a:sym typeface="Wingdings" pitchFamily="2" charset="2"/>
              </a:rPr>
              <a:t>明顯的方向性，尤其使用藍色，因為被認為有撫慰且鎮靜的感覺，經常地被使用</a:t>
            </a:r>
            <a:endParaRPr lang="en-US" altLang="zh-TW" sz="1800" dirty="0" smtClean="0">
              <a:latin typeface="+mj-ea"/>
              <a:ea typeface="+mj-ea"/>
              <a:sym typeface="Wingdings" pitchFamily="2" charset="2"/>
            </a:endParaRPr>
          </a:p>
          <a:p>
            <a:pPr>
              <a:buNone/>
            </a:pPr>
            <a:endParaRPr lang="en-US" altLang="zh-TW" sz="1800" dirty="0" smtClean="0">
              <a:latin typeface="+mj-ea"/>
              <a:ea typeface="+mj-ea"/>
              <a:sym typeface="Wingdings" pitchFamily="2" charset="2"/>
            </a:endParaRPr>
          </a:p>
          <a:p>
            <a:r>
              <a:rPr lang="zh-TW" altLang="en-US" sz="1800" dirty="0" smtClean="0">
                <a:latin typeface="+mj-ea"/>
                <a:ea typeface="+mj-ea"/>
                <a:sym typeface="Wingdings" pitchFamily="2" charset="2"/>
              </a:rPr>
              <a:t>光線強度部分，亮度水準高受測者更容易有絕對的感覺，當進入一棟建築物選擇方向時，低水準亮度不被選擇，水準越高越容易被選擇</a:t>
            </a:r>
            <a:endParaRPr lang="en-US" altLang="zh-TW" sz="1800" dirty="0" smtClean="0">
              <a:latin typeface="+mj-ea"/>
              <a:ea typeface="+mj-ea"/>
              <a:sym typeface="Wingdings" pitchFamily="2" charset="2"/>
            </a:endParaRPr>
          </a:p>
          <a:p>
            <a:pPr>
              <a:buNone/>
            </a:pPr>
            <a:r>
              <a:rPr lang="zh-TW" altLang="en-US" sz="1800" dirty="0" smtClean="0">
                <a:latin typeface="+mj-ea"/>
                <a:ea typeface="+mj-ea"/>
                <a:sym typeface="Wingdings" pitchFamily="2" charset="2"/>
              </a:rPr>
              <a:t>     光線強度與性別有相關</a:t>
            </a:r>
            <a:r>
              <a:rPr lang="en-US" altLang="zh-TW" sz="1800" dirty="0" smtClean="0">
                <a:latin typeface="+mj-ea"/>
                <a:ea typeface="+mj-ea"/>
                <a:sym typeface="Wingdings" pitchFamily="2" charset="2"/>
              </a:rPr>
              <a:t></a:t>
            </a:r>
            <a:r>
              <a:rPr lang="zh-TW" altLang="en-US" sz="1800" dirty="0" smtClean="0">
                <a:latin typeface="+mj-ea"/>
                <a:ea typeface="+mj-ea"/>
                <a:sym typeface="Wingdings" pitchFamily="2" charset="2"/>
              </a:rPr>
              <a:t>女性較偏好明亮度高的水準</a:t>
            </a:r>
            <a:endParaRPr lang="en-US" altLang="zh-TW" sz="1800" dirty="0" smtClean="0">
              <a:latin typeface="+mj-ea"/>
              <a:ea typeface="+mj-ea"/>
              <a:sym typeface="Wingdings" pitchFamily="2" charset="2"/>
            </a:endParaRPr>
          </a:p>
          <a:p>
            <a:pPr>
              <a:buNone/>
            </a:pPr>
            <a:endParaRPr lang="en-US" altLang="zh-TW" sz="1800" dirty="0" smtClean="0">
              <a:latin typeface="+mj-ea"/>
              <a:ea typeface="+mj-ea"/>
              <a:sym typeface="Wingdings" pitchFamily="2" charset="2"/>
            </a:endParaRPr>
          </a:p>
          <a:p>
            <a:r>
              <a:rPr lang="zh-TW" altLang="en-US" sz="1800" dirty="0" smtClean="0">
                <a:latin typeface="+mj-ea"/>
                <a:ea typeface="+mj-ea"/>
                <a:sym typeface="Wingdings" pitchFamily="2" charset="2"/>
              </a:rPr>
              <a:t>相關色溫部分，選擇沒有太大差異，其中</a:t>
            </a:r>
            <a:r>
              <a:rPr lang="en-US" altLang="zh-TW" sz="1800" dirty="0" smtClean="0">
                <a:latin typeface="+mj-ea"/>
                <a:ea typeface="+mj-ea"/>
                <a:sym typeface="Wingdings" pitchFamily="2" charset="2"/>
              </a:rPr>
              <a:t>Neutral White(4000k)</a:t>
            </a:r>
            <a:r>
              <a:rPr lang="zh-TW" altLang="en-US" sz="1800" dirty="0" smtClean="0">
                <a:latin typeface="+mj-ea"/>
                <a:ea typeface="+mj-ea"/>
                <a:sym typeface="Wingdings" pitchFamily="2" charset="2"/>
              </a:rPr>
              <a:t>受測者較偏好</a:t>
            </a:r>
            <a:endParaRPr lang="en-US" altLang="zh-TW" sz="1800" dirty="0" smtClean="0">
              <a:latin typeface="+mj-ea"/>
              <a:ea typeface="+mj-ea"/>
              <a:sym typeface="Wingdings" pitchFamily="2" charset="2"/>
            </a:endParaRPr>
          </a:p>
          <a:p>
            <a:endParaRPr lang="zh-TW" altLang="en-US" sz="18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r>
              <a:rPr lang="en-US" altLang="zh-TW" dirty="0" smtClean="0">
                <a:latin typeface="+mj-ea"/>
              </a:rPr>
              <a:t>Discussion</a:t>
            </a: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785926"/>
            <a:ext cx="8501122" cy="4325112"/>
          </a:xfrm>
        </p:spPr>
        <p:txBody>
          <a:bodyPr>
            <a:normAutofit/>
          </a:bodyPr>
          <a:lstStyle/>
          <a:p>
            <a:r>
              <a:rPr lang="zh-TW" altLang="en-US" sz="1800" dirty="0" smtClean="0">
                <a:latin typeface="+mj-ea"/>
                <a:ea typeface="+mj-ea"/>
              </a:rPr>
              <a:t>冷色系 </a:t>
            </a:r>
            <a:r>
              <a:rPr lang="en-US" altLang="zh-TW" sz="1800" dirty="0" smtClean="0">
                <a:latin typeface="+mj-ea"/>
                <a:ea typeface="+mj-ea"/>
              </a:rPr>
              <a:t>&amp;</a:t>
            </a:r>
            <a:r>
              <a:rPr lang="zh-TW" altLang="en-US" sz="1800" dirty="0" smtClean="0">
                <a:latin typeface="+mj-ea"/>
                <a:ea typeface="+mj-ea"/>
              </a:rPr>
              <a:t> 光線強度高 </a:t>
            </a:r>
            <a:r>
              <a:rPr lang="en-US" altLang="zh-TW" sz="1800" dirty="0" smtClean="0">
                <a:latin typeface="+mj-ea"/>
                <a:ea typeface="+mj-ea"/>
                <a:sym typeface="Wingdings" pitchFamily="2" charset="2"/>
              </a:rPr>
              <a:t></a:t>
            </a:r>
            <a:r>
              <a:rPr lang="zh-TW" altLang="en-US" sz="1800" dirty="0" smtClean="0">
                <a:latin typeface="+mj-ea"/>
                <a:ea typeface="+mj-ea"/>
                <a:sym typeface="Wingdings" pitchFamily="2" charset="2"/>
              </a:rPr>
              <a:t>幫助在空間裡定位</a:t>
            </a:r>
            <a:endParaRPr lang="en-US" altLang="zh-TW" sz="1800" dirty="0" smtClean="0">
              <a:latin typeface="+mj-ea"/>
              <a:ea typeface="+mj-ea"/>
              <a:sym typeface="Wingdings" pitchFamily="2" charset="2"/>
            </a:endParaRPr>
          </a:p>
          <a:p>
            <a:endParaRPr lang="en-US" altLang="zh-TW" sz="1800" dirty="0" smtClean="0">
              <a:latin typeface="+mj-ea"/>
              <a:ea typeface="+mj-ea"/>
              <a:sym typeface="Wingdings" pitchFamily="2" charset="2"/>
            </a:endParaRPr>
          </a:p>
          <a:p>
            <a:endParaRPr lang="en-US" altLang="zh-TW" sz="1800" dirty="0" smtClean="0">
              <a:latin typeface="+mj-ea"/>
              <a:ea typeface="+mj-ea"/>
              <a:sym typeface="Wingdings" pitchFamily="2" charset="2"/>
            </a:endParaRPr>
          </a:p>
          <a:p>
            <a:r>
              <a:rPr lang="zh-TW" altLang="en-US" sz="1800" dirty="0" smtClean="0">
                <a:latin typeface="+mj-ea"/>
                <a:ea typeface="+mj-ea"/>
                <a:sym typeface="Wingdings" pitchFamily="2" charset="2"/>
              </a:rPr>
              <a:t>暖色系吸引力 </a:t>
            </a:r>
            <a:r>
              <a:rPr lang="en-US" altLang="zh-TW" sz="1800" dirty="0" smtClean="0">
                <a:latin typeface="+mj-ea"/>
                <a:ea typeface="+mj-ea"/>
                <a:sym typeface="Wingdings" pitchFamily="2" charset="2"/>
              </a:rPr>
              <a:t>&amp; </a:t>
            </a:r>
            <a:r>
              <a:rPr lang="zh-TW" altLang="en-US" sz="1800" dirty="0" smtClean="0">
                <a:latin typeface="+mj-ea"/>
                <a:ea typeface="+mj-ea"/>
                <a:sym typeface="Wingdings" pitchFamily="2" charset="2"/>
              </a:rPr>
              <a:t>記憶力最高 </a:t>
            </a:r>
            <a:r>
              <a:rPr lang="en-US" altLang="zh-TW" sz="1800" dirty="0" smtClean="0">
                <a:latin typeface="+mj-ea"/>
                <a:ea typeface="+mj-ea"/>
                <a:sym typeface="Wingdings" pitchFamily="2" charset="2"/>
              </a:rPr>
              <a:t></a:t>
            </a:r>
            <a:r>
              <a:rPr lang="zh-TW" altLang="en-US" sz="1800" dirty="0" smtClean="0">
                <a:latin typeface="+mj-ea"/>
                <a:ea typeface="+mj-ea"/>
                <a:sym typeface="Wingdings" pitchFamily="2" charset="2"/>
              </a:rPr>
              <a:t>可用於作為尋路的指標</a:t>
            </a:r>
            <a:endParaRPr lang="en-US" altLang="zh-TW" sz="1800" dirty="0" smtClean="0">
              <a:latin typeface="+mj-ea"/>
              <a:ea typeface="+mj-ea"/>
              <a:sym typeface="Wingdings" pitchFamily="2" charset="2"/>
            </a:endParaRPr>
          </a:p>
          <a:p>
            <a:endParaRPr lang="en-US" altLang="zh-TW" sz="1800" dirty="0" smtClean="0">
              <a:latin typeface="+mj-ea"/>
              <a:ea typeface="+mj-ea"/>
              <a:sym typeface="Wingdings" pitchFamily="2" charset="2"/>
            </a:endParaRPr>
          </a:p>
          <a:p>
            <a:endParaRPr lang="en-US" altLang="zh-TW" sz="1800" dirty="0" smtClean="0">
              <a:latin typeface="+mj-ea"/>
              <a:ea typeface="+mj-ea"/>
              <a:sym typeface="Wingdings" pitchFamily="2" charset="2"/>
            </a:endParaRPr>
          </a:p>
          <a:p>
            <a:r>
              <a:rPr lang="zh-TW" altLang="en-US" sz="1800" dirty="0" smtClean="0">
                <a:latin typeface="+mj-ea"/>
                <a:ea typeface="+mj-ea"/>
                <a:sym typeface="Wingdings" pitchFamily="2" charset="2"/>
              </a:rPr>
              <a:t>本研究的光線是使用人造光</a:t>
            </a:r>
            <a:endParaRPr lang="en-US" altLang="zh-TW" sz="1800" dirty="0" smtClean="0">
              <a:latin typeface="+mj-ea"/>
              <a:ea typeface="+mj-ea"/>
              <a:sym typeface="Wingdings" pitchFamily="2" charset="2"/>
            </a:endParaRPr>
          </a:p>
          <a:p>
            <a:pPr>
              <a:buNone/>
            </a:pPr>
            <a:r>
              <a:rPr lang="en-US" altLang="zh-TW" sz="1800" dirty="0" smtClean="0">
                <a:latin typeface="+mj-ea"/>
                <a:ea typeface="+mj-ea"/>
                <a:sym typeface="Wingdings" pitchFamily="2" charset="2"/>
              </a:rPr>
              <a:t></a:t>
            </a:r>
            <a:r>
              <a:rPr lang="zh-TW" altLang="en-US" sz="1800" dirty="0" smtClean="0">
                <a:latin typeface="+mj-ea"/>
                <a:ea typeface="+mj-ea"/>
                <a:sym typeface="Wingdings" pitchFamily="2" charset="2"/>
              </a:rPr>
              <a:t>未來研就可以朝日光方面做探討</a:t>
            </a:r>
            <a:endParaRPr lang="en-US" altLang="zh-TW" sz="1800" dirty="0" smtClean="0">
              <a:latin typeface="+mj-ea"/>
              <a:ea typeface="+mj-ea"/>
              <a:sym typeface="Wingdings" pitchFamily="2" charset="2"/>
            </a:endParaRPr>
          </a:p>
          <a:p>
            <a:endParaRPr lang="zh-TW" altLang="en-US" sz="18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 descr="the en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85794"/>
            <a:ext cx="9135628" cy="5357850"/>
          </a:xfrm>
        </p:spPr>
      </p:pic>
      <p:sp>
        <p:nvSpPr>
          <p:cNvPr id="14338" name="AutoShape 2" descr="http://2.bp.blogspot.com/-S0fg37_pSrA/UjEGS0arFeI/AAAAAAAACKw/KROmNJI7wkY/s1600/the+en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340" name="AutoShape 4" descr="http://2.bp.blogspot.com/-S0fg37_pSrA/UjEGS0arFeI/AAAAAAAACKw/KROmNJI7wkY/s1600/the+en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342" name="AutoShape 6" descr="http://2.bp.blogspot.com/-S0fg37_pSrA/UjEGS0arFeI/AAAAAAAACKw/KROmNJI7wkY/s1600/the+en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325112"/>
          </a:xfrm>
        </p:spPr>
        <p:txBody>
          <a:bodyPr>
            <a:normAutofit/>
          </a:bodyPr>
          <a:lstStyle/>
          <a:p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研究目的：</a:t>
            </a:r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    探索色彩與光線對室內尋路的影響，進行主觀的環境感覺判斷</a:t>
            </a:r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在各種不同顏色、光線強度、相關色溫變化室內環境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使用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語義差異量表讓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受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測者以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四組對立的形容詞進行評價</a:t>
            </a:r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sz="1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r>
              <a:rPr lang="en-US" altLang="zh-TW" dirty="0" smtClean="0">
                <a:latin typeface="+mj-ea"/>
              </a:rPr>
              <a:t>Abstract</a:t>
            </a:r>
            <a:endParaRPr lang="zh-TW" altLang="en-US" dirty="0">
              <a:latin typeface="+mj-ea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928662" y="3929066"/>
            <a:ext cx="857256" cy="3571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clear</a:t>
            </a:r>
            <a:endParaRPr lang="zh-TW" altLang="en-US" dirty="0"/>
          </a:p>
        </p:txBody>
      </p:sp>
      <p:sp>
        <p:nvSpPr>
          <p:cNvPr id="14" name="圓角矩形 13"/>
          <p:cNvSpPr/>
          <p:nvPr/>
        </p:nvSpPr>
        <p:spPr>
          <a:xfrm>
            <a:off x="928662" y="4429132"/>
            <a:ext cx="857256" cy="3571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blurry</a:t>
            </a:r>
            <a:endParaRPr lang="zh-TW" altLang="en-US" dirty="0"/>
          </a:p>
        </p:txBody>
      </p:sp>
      <p:sp>
        <p:nvSpPr>
          <p:cNvPr id="15" name="圓角矩形 14"/>
          <p:cNvSpPr/>
          <p:nvPr/>
        </p:nvSpPr>
        <p:spPr>
          <a:xfrm>
            <a:off x="2143108" y="3929066"/>
            <a:ext cx="1571636" cy="35719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attractive</a:t>
            </a:r>
            <a:endParaRPr lang="zh-TW" altLang="en-US" dirty="0"/>
          </a:p>
        </p:txBody>
      </p:sp>
      <p:sp>
        <p:nvSpPr>
          <p:cNvPr id="17" name="圓角矩形 16"/>
          <p:cNvSpPr/>
          <p:nvPr/>
        </p:nvSpPr>
        <p:spPr>
          <a:xfrm>
            <a:off x="2143108" y="4429132"/>
            <a:ext cx="1571636" cy="35719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unattractive</a:t>
            </a:r>
            <a:endParaRPr lang="zh-TW" altLang="en-US" dirty="0"/>
          </a:p>
        </p:txBody>
      </p:sp>
      <p:sp>
        <p:nvSpPr>
          <p:cNvPr id="18" name="圓角矩形 17"/>
          <p:cNvSpPr/>
          <p:nvPr/>
        </p:nvSpPr>
        <p:spPr>
          <a:xfrm>
            <a:off x="4071934" y="3929066"/>
            <a:ext cx="1500198" cy="35719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navigable</a:t>
            </a:r>
            <a:endParaRPr lang="zh-TW" altLang="en-US" dirty="0"/>
          </a:p>
        </p:txBody>
      </p:sp>
      <p:sp>
        <p:nvSpPr>
          <p:cNvPr id="19" name="圓角矩形 18"/>
          <p:cNvSpPr/>
          <p:nvPr/>
        </p:nvSpPr>
        <p:spPr>
          <a:xfrm>
            <a:off x="4071934" y="4429132"/>
            <a:ext cx="1500198" cy="35719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unnavigable</a:t>
            </a:r>
            <a:endParaRPr lang="zh-TW" altLang="en-US" dirty="0"/>
          </a:p>
        </p:txBody>
      </p:sp>
      <p:sp>
        <p:nvSpPr>
          <p:cNvPr id="20" name="圓角矩形 19"/>
          <p:cNvSpPr/>
          <p:nvPr/>
        </p:nvSpPr>
        <p:spPr>
          <a:xfrm>
            <a:off x="6000760" y="3929066"/>
            <a:ext cx="1285884" cy="35719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inviting</a:t>
            </a:r>
            <a:endParaRPr lang="zh-TW" altLang="en-US" dirty="0"/>
          </a:p>
        </p:txBody>
      </p:sp>
      <p:sp>
        <p:nvSpPr>
          <p:cNvPr id="21" name="圓角矩形 20"/>
          <p:cNvSpPr/>
          <p:nvPr/>
        </p:nvSpPr>
        <p:spPr>
          <a:xfrm>
            <a:off x="6000760" y="4429132"/>
            <a:ext cx="1285884" cy="35719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repellent</a:t>
            </a:r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066800"/>
          </a:xfrm>
        </p:spPr>
        <p:txBody>
          <a:bodyPr/>
          <a:lstStyle/>
          <a:p>
            <a:r>
              <a:rPr lang="en-US" altLang="zh-TW" dirty="0" smtClean="0">
                <a:latin typeface="+mj-ea"/>
              </a:rPr>
              <a:t>Introduction</a:t>
            </a: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571612"/>
            <a:ext cx="8429684" cy="4572032"/>
          </a:xfrm>
        </p:spPr>
        <p:txBody>
          <a:bodyPr>
            <a:normAutofit/>
          </a:bodyPr>
          <a:lstStyle/>
          <a:p>
            <a:r>
              <a:rPr lang="zh-TW" altLang="en-US" sz="1800" dirty="0" smtClean="0">
                <a:latin typeface="+mj-ea"/>
                <a:ea typeface="+mj-ea"/>
              </a:rPr>
              <a:t>尋路是空間的問題解決，包括做決定、執行決定、信息處理，包括環境的感覺和認知。</a:t>
            </a:r>
            <a:endParaRPr lang="en-US" altLang="zh-TW" sz="18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TW" sz="1800" dirty="0" smtClean="0">
                <a:latin typeface="+mj-ea"/>
                <a:ea typeface="+mj-ea"/>
              </a:rPr>
              <a:t>     </a:t>
            </a:r>
            <a:r>
              <a:rPr lang="en-US" altLang="zh-TW" sz="1400" dirty="0" smtClean="0">
                <a:latin typeface="+mj-ea"/>
                <a:ea typeface="+mj-ea"/>
              </a:rPr>
              <a:t>Arthur and </a:t>
            </a:r>
            <a:r>
              <a:rPr lang="en-US" altLang="zh-TW" sz="1400" dirty="0" err="1" smtClean="0">
                <a:latin typeface="+mj-ea"/>
                <a:ea typeface="+mj-ea"/>
              </a:rPr>
              <a:t>Passini</a:t>
            </a:r>
            <a:r>
              <a:rPr lang="en-US" altLang="zh-TW" sz="1400" dirty="0" smtClean="0">
                <a:latin typeface="+mj-ea"/>
                <a:ea typeface="+mj-ea"/>
              </a:rPr>
              <a:t> (1992)</a:t>
            </a:r>
          </a:p>
          <a:p>
            <a:pPr>
              <a:buNone/>
            </a:pPr>
            <a:endParaRPr lang="en-US" altLang="zh-TW" sz="1400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r>
              <a:rPr lang="zh-TW" altLang="en-US" sz="1800" dirty="0" smtClean="0">
                <a:latin typeface="+mj-ea"/>
                <a:ea typeface="+mj-ea"/>
              </a:rPr>
              <a:t>研究顯示室內環境因素對尋路和方向有很大的關係。</a:t>
            </a:r>
            <a:endParaRPr lang="en-US" altLang="zh-TW" sz="18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TW" sz="1800" dirty="0" smtClean="0">
                <a:latin typeface="+mj-ea"/>
                <a:ea typeface="+mj-ea"/>
              </a:rPr>
              <a:t>     </a:t>
            </a:r>
            <a:r>
              <a:rPr lang="en-US" altLang="zh-TW" sz="1400" dirty="0" smtClean="0">
                <a:latin typeface="+mj-ea"/>
                <a:ea typeface="+mj-ea"/>
              </a:rPr>
              <a:t>O’Neill(1991)</a:t>
            </a:r>
            <a:r>
              <a:rPr lang="zh-TW" altLang="en-US" sz="1400" dirty="0" smtClean="0">
                <a:latin typeface="+mj-ea"/>
                <a:ea typeface="+mj-ea"/>
              </a:rPr>
              <a:t> </a:t>
            </a:r>
            <a:r>
              <a:rPr lang="en-US" altLang="zh-TW" sz="1400" dirty="0" smtClean="0">
                <a:latin typeface="+mj-ea"/>
                <a:ea typeface="+mj-ea"/>
              </a:rPr>
              <a:t>et.al</a:t>
            </a:r>
          </a:p>
          <a:p>
            <a:pPr>
              <a:buNone/>
            </a:pPr>
            <a:endParaRPr lang="en-US" altLang="zh-TW" sz="1400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zh-TW" sz="1800" dirty="0" smtClean="0">
              <a:latin typeface="+mj-ea"/>
              <a:ea typeface="+mj-ea"/>
            </a:endParaRPr>
          </a:p>
          <a:p>
            <a:r>
              <a:rPr lang="zh-TW" altLang="en-US" sz="1800" dirty="0" smtClean="0">
                <a:latin typeface="+mj-ea"/>
                <a:ea typeface="+mj-ea"/>
              </a:rPr>
              <a:t>室內的顏色與光線對於尋路和方向感有正向影響。是否可以用顏色和光線影響受測者的尋路和方向感仍然還不清楚。此研究針對顏色和光線對於受測者的心裡感受做研究</a:t>
            </a:r>
            <a:endParaRPr lang="en-US" altLang="zh-TW" sz="18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TW" sz="1800" dirty="0" smtClean="0">
                <a:latin typeface="+mj-ea"/>
                <a:ea typeface="+mj-ea"/>
              </a:rPr>
              <a:t>      </a:t>
            </a:r>
            <a:r>
              <a:rPr lang="en-US" altLang="zh-TW" sz="1400" dirty="0" err="1" smtClean="0">
                <a:latin typeface="+mj-ea"/>
                <a:ea typeface="+mj-ea"/>
              </a:rPr>
              <a:t>Aksugür</a:t>
            </a:r>
            <a:r>
              <a:rPr lang="en-US" altLang="zh-TW" sz="1400" dirty="0" smtClean="0">
                <a:latin typeface="+mj-ea"/>
                <a:ea typeface="+mj-ea"/>
              </a:rPr>
              <a:t>(1977)</a:t>
            </a:r>
            <a:r>
              <a:rPr lang="zh-TW" altLang="en-US" sz="1400" dirty="0" smtClean="0">
                <a:latin typeface="+mj-ea"/>
                <a:ea typeface="+mj-ea"/>
              </a:rPr>
              <a:t> </a:t>
            </a:r>
            <a:r>
              <a:rPr lang="en-US" altLang="zh-TW" sz="1400" dirty="0" smtClean="0">
                <a:latin typeface="+mj-ea"/>
                <a:ea typeface="+mj-ea"/>
              </a:rPr>
              <a:t>et.al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066800"/>
          </a:xfrm>
        </p:spPr>
        <p:txBody>
          <a:bodyPr/>
          <a:lstStyle/>
          <a:p>
            <a:r>
              <a:rPr lang="en-US" altLang="zh-TW" dirty="0" smtClean="0">
                <a:latin typeface="+mj-ea"/>
              </a:rPr>
              <a:t>Introduction</a:t>
            </a: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643050"/>
            <a:ext cx="8429684" cy="4714908"/>
          </a:xfrm>
        </p:spPr>
        <p:txBody>
          <a:bodyPr>
            <a:normAutofit/>
          </a:bodyPr>
          <a:lstStyle/>
          <a:p>
            <a:r>
              <a:rPr lang="zh-TW" altLang="en-US" sz="1800" dirty="0" smtClean="0">
                <a:latin typeface="+mj-ea"/>
                <a:ea typeface="+mj-ea"/>
              </a:rPr>
              <a:t>顏色是具彈性、方便和有力的設計元素，可以被用於幫助尋路和空間定位。</a:t>
            </a:r>
            <a:endParaRPr lang="en-US" altLang="zh-TW" sz="1400" dirty="0" err="1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TW" sz="1800" dirty="0" smtClean="0">
                <a:latin typeface="+mj-ea"/>
                <a:ea typeface="+mj-ea"/>
              </a:rPr>
              <a:t>     </a:t>
            </a:r>
            <a:r>
              <a:rPr lang="zh-TW" altLang="en-US" sz="1800" dirty="0" smtClean="0">
                <a:latin typeface="+mj-ea"/>
                <a:ea typeface="+mj-ea"/>
              </a:rPr>
              <a:t>暖色系可以使人變外向專心提高他們意識，冷色系使人變內向專注於視覺、心理任務。當顏色越鮮豔飽和人的吸引力越增加</a:t>
            </a:r>
          </a:p>
          <a:p>
            <a:pPr>
              <a:buFont typeface="Georgia"/>
              <a:buNone/>
            </a:pPr>
            <a:r>
              <a:rPr lang="zh-TW" altLang="en-US" sz="1400" dirty="0" smtClean="0">
                <a:latin typeface="+mj-ea"/>
                <a:ea typeface="+mj-ea"/>
              </a:rPr>
              <a:t>      </a:t>
            </a:r>
            <a:r>
              <a:rPr lang="en-US" altLang="zh-TW" sz="1400" dirty="0" smtClean="0">
                <a:latin typeface="+mj-ea"/>
                <a:ea typeface="+mj-ea"/>
              </a:rPr>
              <a:t>Stone (2003)</a:t>
            </a:r>
            <a:r>
              <a:rPr lang="zh-TW" altLang="en-US" sz="1400" dirty="0" smtClean="0">
                <a:latin typeface="+mj-ea"/>
                <a:ea typeface="+mj-ea"/>
              </a:rPr>
              <a:t> </a:t>
            </a:r>
            <a:r>
              <a:rPr lang="en-US" altLang="zh-TW" sz="1400" dirty="0" smtClean="0">
                <a:latin typeface="+mj-ea"/>
                <a:ea typeface="+mj-ea"/>
              </a:rPr>
              <a:t>et.al</a:t>
            </a:r>
          </a:p>
          <a:p>
            <a:pPr>
              <a:buFont typeface="Georgia"/>
              <a:buNone/>
            </a:pPr>
            <a:endParaRPr lang="en-US" altLang="zh-TW" sz="1400" dirty="0" smtClean="0">
              <a:latin typeface="+mj-ea"/>
              <a:ea typeface="+mj-ea"/>
            </a:endParaRPr>
          </a:p>
          <a:p>
            <a:pPr>
              <a:buFont typeface="Georgia"/>
              <a:buNone/>
            </a:pPr>
            <a:endParaRPr lang="en-US" altLang="zh-TW" sz="1400" dirty="0" smtClean="0">
              <a:latin typeface="+mj-ea"/>
              <a:ea typeface="+mj-ea"/>
            </a:endParaRPr>
          </a:p>
          <a:p>
            <a:r>
              <a:rPr lang="zh-TW" altLang="en-US" sz="1800" dirty="0" smtClean="0">
                <a:latin typeface="+mj-ea"/>
                <a:ea typeface="+mj-ea"/>
              </a:rPr>
              <a:t>室內光線強度直接影響人的情緒、記憶、感覺和解決問題的能力。</a:t>
            </a:r>
            <a:endParaRPr lang="en-US" altLang="zh-TW" sz="18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1400" dirty="0" smtClean="0"/>
              <a:t>      </a:t>
            </a:r>
            <a:r>
              <a:rPr lang="en-US" altLang="zh-TW" sz="1400" dirty="0" err="1" smtClean="0">
                <a:latin typeface="+mj-ea"/>
                <a:ea typeface="+mj-ea"/>
              </a:rPr>
              <a:t>Knez</a:t>
            </a:r>
            <a:r>
              <a:rPr lang="en-US" altLang="zh-TW" sz="1400" dirty="0" smtClean="0">
                <a:latin typeface="+mj-ea"/>
                <a:ea typeface="+mj-ea"/>
              </a:rPr>
              <a:t> and </a:t>
            </a:r>
            <a:r>
              <a:rPr lang="en-US" altLang="zh-TW" sz="1400" dirty="0" err="1" smtClean="0">
                <a:latin typeface="+mj-ea"/>
                <a:ea typeface="+mj-ea"/>
              </a:rPr>
              <a:t>Kers</a:t>
            </a:r>
            <a:r>
              <a:rPr lang="en-US" altLang="zh-TW" sz="1400" dirty="0" smtClean="0">
                <a:latin typeface="+mj-ea"/>
                <a:ea typeface="+mj-ea"/>
              </a:rPr>
              <a:t> (2000)</a:t>
            </a:r>
          </a:p>
          <a:p>
            <a:pPr>
              <a:buNone/>
            </a:pPr>
            <a:endParaRPr lang="en-US" altLang="zh-TW" sz="1400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zh-TW" sz="1400" dirty="0" smtClean="0">
              <a:latin typeface="+mj-ea"/>
              <a:ea typeface="+mj-ea"/>
            </a:endParaRPr>
          </a:p>
          <a:p>
            <a:r>
              <a:rPr lang="zh-TW" altLang="en-US" sz="1800" dirty="0" smtClean="0">
                <a:latin typeface="+mj-ea"/>
                <a:ea typeface="+mj-ea"/>
              </a:rPr>
              <a:t>中性色系</a:t>
            </a:r>
            <a:r>
              <a:rPr lang="en-US" altLang="zh-TW" sz="1800" dirty="0" smtClean="0">
                <a:latin typeface="+mj-ea"/>
                <a:ea typeface="+mj-ea"/>
              </a:rPr>
              <a:t>(</a:t>
            </a:r>
            <a:r>
              <a:rPr lang="zh-TW" altLang="en-US" sz="1800" dirty="0" smtClean="0">
                <a:latin typeface="+mj-ea"/>
                <a:ea typeface="+mj-ea"/>
              </a:rPr>
              <a:t>白色、灰色</a:t>
            </a:r>
            <a:r>
              <a:rPr lang="en-US" altLang="zh-TW" sz="1800" dirty="0" smtClean="0">
                <a:latin typeface="+mj-ea"/>
                <a:ea typeface="+mj-ea"/>
              </a:rPr>
              <a:t>)</a:t>
            </a:r>
            <a:r>
              <a:rPr lang="zh-TW" altLang="en-US" sz="1800" dirty="0" smtClean="0">
                <a:latin typeface="+mj-ea"/>
                <a:ea typeface="+mj-ea"/>
              </a:rPr>
              <a:t>空間被認為是枯燥無聊的，暖色系空間</a:t>
            </a:r>
            <a:r>
              <a:rPr lang="en-US" altLang="zh-TW" sz="1800" dirty="0" smtClean="0">
                <a:latin typeface="+mj-ea"/>
                <a:ea typeface="+mj-ea"/>
              </a:rPr>
              <a:t>(</a:t>
            </a:r>
            <a:r>
              <a:rPr lang="zh-TW" altLang="en-US" sz="1800" dirty="0" smtClean="0">
                <a:latin typeface="+mj-ea"/>
                <a:ea typeface="+mj-ea"/>
              </a:rPr>
              <a:t>紅色</a:t>
            </a:r>
            <a:r>
              <a:rPr lang="en-US" altLang="zh-TW" sz="1800" dirty="0" smtClean="0">
                <a:latin typeface="+mj-ea"/>
                <a:ea typeface="+mj-ea"/>
              </a:rPr>
              <a:t>)</a:t>
            </a:r>
            <a:r>
              <a:rPr lang="zh-TW" altLang="en-US" sz="1800" dirty="0" smtClean="0">
                <a:latin typeface="+mj-ea"/>
                <a:ea typeface="+mj-ea"/>
              </a:rPr>
              <a:t>吸引力較強，此研究預測在室內空間增加相關色溫能使對空間能有正向感覺</a:t>
            </a:r>
            <a:endParaRPr lang="en-US" altLang="zh-TW" sz="18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1800" dirty="0" smtClean="0">
                <a:latin typeface="+mj-ea"/>
                <a:ea typeface="+mj-ea"/>
              </a:rPr>
              <a:t>     </a:t>
            </a:r>
            <a:r>
              <a:rPr lang="en-US" altLang="zh-TW" sz="1400" dirty="0" err="1" smtClean="0">
                <a:latin typeface="+mj-ea"/>
                <a:ea typeface="+mj-ea"/>
              </a:rPr>
              <a:t>Mahnke</a:t>
            </a:r>
            <a:r>
              <a:rPr lang="en-US" altLang="zh-TW" sz="1400" dirty="0" smtClean="0">
                <a:latin typeface="+mj-ea"/>
                <a:ea typeface="+mj-ea"/>
              </a:rPr>
              <a:t> and </a:t>
            </a:r>
            <a:r>
              <a:rPr lang="en-US" altLang="zh-TW" sz="1400" dirty="0" err="1" smtClean="0">
                <a:latin typeface="+mj-ea"/>
                <a:ea typeface="+mj-ea"/>
              </a:rPr>
              <a:t>Mahnke</a:t>
            </a:r>
            <a:r>
              <a:rPr lang="en-US" altLang="zh-TW" sz="1400" dirty="0" smtClean="0">
                <a:latin typeface="+mj-ea"/>
                <a:ea typeface="+mj-ea"/>
              </a:rPr>
              <a:t> (1993)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6800"/>
          </a:xfrm>
        </p:spPr>
        <p:txBody>
          <a:bodyPr/>
          <a:lstStyle/>
          <a:p>
            <a:r>
              <a:rPr lang="en-US" altLang="zh-TW" dirty="0" smtClean="0">
                <a:latin typeface="+mj-ea"/>
              </a:rPr>
              <a:t>Method</a:t>
            </a: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325112"/>
          </a:xfrm>
        </p:spPr>
        <p:txBody>
          <a:bodyPr>
            <a:normAutofit/>
          </a:bodyPr>
          <a:lstStyle/>
          <a:p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受測者：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120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位大學生</a:t>
            </a:r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過程：所有受測者必須完成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個測驗，每次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25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分鐘</a:t>
            </a:r>
            <a:endParaRPr lang="zh-TW" altLang="en-US" sz="1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左大括弧 6"/>
          <p:cNvSpPr/>
          <p:nvPr/>
        </p:nvSpPr>
        <p:spPr>
          <a:xfrm>
            <a:off x="3214678" y="1428736"/>
            <a:ext cx="45719" cy="1214446"/>
          </a:xfrm>
          <a:prstGeom prst="leftBrac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左大括弧 7"/>
          <p:cNvSpPr/>
          <p:nvPr/>
        </p:nvSpPr>
        <p:spPr>
          <a:xfrm rot="10800000">
            <a:off x="5143504" y="1428736"/>
            <a:ext cx="71438" cy="1143008"/>
          </a:xfrm>
          <a:prstGeom prst="leftBrace">
            <a:avLst>
              <a:gd name="adj1" fmla="val 0"/>
              <a:gd name="adj2" fmla="val 50000"/>
            </a:avLst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357554" y="1428736"/>
            <a:ext cx="164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一年級 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24.5%</a:t>
            </a: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二年級 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25.5%</a:t>
            </a: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三年級 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24.5%</a:t>
            </a: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四年級 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25.5%</a:t>
            </a:r>
            <a:endParaRPr lang="zh-TW" altLang="en-US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286380" y="1643050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男生</a:t>
            </a:r>
            <a:r>
              <a:rPr lang="en-US" altLang="zh-TW" dirty="0" smtClean="0"/>
              <a:t>50%</a:t>
            </a:r>
          </a:p>
          <a:p>
            <a:pPr algn="ctr"/>
            <a:r>
              <a:rPr lang="zh-TW" altLang="en-US" dirty="0" smtClean="0"/>
              <a:t>女生</a:t>
            </a:r>
            <a:r>
              <a:rPr lang="en-US" altLang="zh-TW" dirty="0" smtClean="0"/>
              <a:t>50%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6800"/>
          </a:xfrm>
        </p:spPr>
        <p:txBody>
          <a:bodyPr/>
          <a:lstStyle/>
          <a:p>
            <a:r>
              <a:rPr lang="en-US" altLang="zh-TW" dirty="0" smtClean="0">
                <a:latin typeface="+mj-ea"/>
              </a:rPr>
              <a:t>Method</a:t>
            </a:r>
            <a:endParaRPr lang="zh-TW" altLang="en-US" dirty="0">
              <a:latin typeface="+mj-ea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42910" y="5643578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顏色、光線強度、相關色溫選用是依據先前研究獲得數據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2714612" y="785794"/>
            <a:ext cx="1428760" cy="42862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測驗一</a:t>
            </a:r>
            <a:endParaRPr lang="zh-TW" altLang="en-US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5057783" cy="412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圓角矩形 22"/>
          <p:cNvSpPr/>
          <p:nvPr/>
        </p:nvSpPr>
        <p:spPr>
          <a:xfrm>
            <a:off x="5857884" y="1714488"/>
            <a:ext cx="1152000" cy="468000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顏色</a:t>
            </a:r>
            <a:endParaRPr lang="zh-TW" altLang="en-US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5857884" y="2928934"/>
            <a:ext cx="1152000" cy="468000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光線強度</a:t>
            </a:r>
          </a:p>
        </p:txBody>
      </p:sp>
      <p:sp>
        <p:nvSpPr>
          <p:cNvPr id="25" name="圓角矩形 24"/>
          <p:cNvSpPr/>
          <p:nvPr/>
        </p:nvSpPr>
        <p:spPr>
          <a:xfrm>
            <a:off x="5857884" y="4318322"/>
            <a:ext cx="1152000" cy="468000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相關色溫</a:t>
            </a:r>
            <a:endParaRPr lang="zh-TW" altLang="en-US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6800"/>
          </a:xfrm>
        </p:spPr>
        <p:txBody>
          <a:bodyPr/>
          <a:lstStyle/>
          <a:p>
            <a:r>
              <a:rPr lang="en-US" altLang="zh-TW" dirty="0" smtClean="0">
                <a:latin typeface="+mj-ea"/>
              </a:rPr>
              <a:t>Method</a:t>
            </a:r>
            <a:endParaRPr lang="zh-TW" altLang="en-US" dirty="0">
              <a:latin typeface="+mj-ea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71472" y="4714884"/>
            <a:ext cx="828680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種模擬情境：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三種變數的兩個變數取其中間水準值使用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2714612" y="785794"/>
            <a:ext cx="1428760" cy="42862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測驗一</a:t>
            </a:r>
            <a:endParaRPr lang="zh-TW" altLang="en-US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506916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6800"/>
          </a:xfrm>
        </p:spPr>
        <p:txBody>
          <a:bodyPr/>
          <a:lstStyle/>
          <a:p>
            <a:r>
              <a:rPr lang="en-US" altLang="zh-TW" dirty="0" smtClean="0">
                <a:latin typeface="+mj-ea"/>
              </a:rPr>
              <a:t>Method</a:t>
            </a:r>
            <a:endParaRPr lang="zh-TW" altLang="en-US" dirty="0">
              <a:latin typeface="+mj-ea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28596" y="1714488"/>
            <a:ext cx="8072494" cy="257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張的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走廊模擬情境圖片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，按照順序給受測者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看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受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測者必須以四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組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對立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形容詞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來評價每一張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圖片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2714612" y="785794"/>
            <a:ext cx="1428760" cy="42862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測驗一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857224" y="3500438"/>
            <a:ext cx="857256" cy="3571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clear</a:t>
            </a:r>
            <a:endParaRPr lang="zh-TW" altLang="en-US" dirty="0"/>
          </a:p>
        </p:txBody>
      </p:sp>
      <p:sp>
        <p:nvSpPr>
          <p:cNvPr id="15" name="圓角矩形 14"/>
          <p:cNvSpPr/>
          <p:nvPr/>
        </p:nvSpPr>
        <p:spPr>
          <a:xfrm>
            <a:off x="857224" y="4000504"/>
            <a:ext cx="857256" cy="3571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blurry</a:t>
            </a:r>
            <a:endParaRPr lang="zh-TW" altLang="en-US" dirty="0"/>
          </a:p>
        </p:txBody>
      </p:sp>
      <p:sp>
        <p:nvSpPr>
          <p:cNvPr id="16" name="圓角矩形 15"/>
          <p:cNvSpPr/>
          <p:nvPr/>
        </p:nvSpPr>
        <p:spPr>
          <a:xfrm>
            <a:off x="2071670" y="3500438"/>
            <a:ext cx="1571636" cy="35719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attractive</a:t>
            </a:r>
            <a:endParaRPr lang="zh-TW" altLang="en-US" dirty="0"/>
          </a:p>
        </p:txBody>
      </p:sp>
      <p:sp>
        <p:nvSpPr>
          <p:cNvPr id="17" name="圓角矩形 16"/>
          <p:cNvSpPr/>
          <p:nvPr/>
        </p:nvSpPr>
        <p:spPr>
          <a:xfrm>
            <a:off x="2071670" y="4000504"/>
            <a:ext cx="1571636" cy="35719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unattractive</a:t>
            </a:r>
            <a:endParaRPr lang="zh-TW" altLang="en-US" dirty="0"/>
          </a:p>
        </p:txBody>
      </p:sp>
      <p:sp>
        <p:nvSpPr>
          <p:cNvPr id="18" name="圓角矩形 17"/>
          <p:cNvSpPr/>
          <p:nvPr/>
        </p:nvSpPr>
        <p:spPr>
          <a:xfrm>
            <a:off x="4000496" y="3500438"/>
            <a:ext cx="1500198" cy="35719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navigable</a:t>
            </a:r>
            <a:endParaRPr lang="zh-TW" altLang="en-US" dirty="0"/>
          </a:p>
        </p:txBody>
      </p:sp>
      <p:sp>
        <p:nvSpPr>
          <p:cNvPr id="19" name="圓角矩形 18"/>
          <p:cNvSpPr/>
          <p:nvPr/>
        </p:nvSpPr>
        <p:spPr>
          <a:xfrm>
            <a:off x="4000496" y="4000504"/>
            <a:ext cx="1500198" cy="35719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unnavigable</a:t>
            </a:r>
            <a:endParaRPr lang="zh-TW" altLang="en-US" dirty="0"/>
          </a:p>
        </p:txBody>
      </p:sp>
      <p:sp>
        <p:nvSpPr>
          <p:cNvPr id="20" name="圓角矩形 19"/>
          <p:cNvSpPr/>
          <p:nvPr/>
        </p:nvSpPr>
        <p:spPr>
          <a:xfrm>
            <a:off x="5929322" y="3500438"/>
            <a:ext cx="1285884" cy="35719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inviting</a:t>
            </a:r>
            <a:endParaRPr lang="zh-TW" altLang="en-US" dirty="0"/>
          </a:p>
        </p:txBody>
      </p:sp>
      <p:sp>
        <p:nvSpPr>
          <p:cNvPr id="21" name="圓角矩形 20"/>
          <p:cNvSpPr/>
          <p:nvPr/>
        </p:nvSpPr>
        <p:spPr>
          <a:xfrm>
            <a:off x="5929322" y="4000504"/>
            <a:ext cx="1285884" cy="35719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repellent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6800"/>
          </a:xfrm>
        </p:spPr>
        <p:txBody>
          <a:bodyPr/>
          <a:lstStyle/>
          <a:p>
            <a:r>
              <a:rPr lang="en-US" altLang="zh-TW" dirty="0" smtClean="0">
                <a:latin typeface="+mj-ea"/>
              </a:rPr>
              <a:t>Method</a:t>
            </a:r>
            <a:endParaRPr lang="zh-TW" altLang="en-US" dirty="0">
              <a:latin typeface="+mj-ea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2714612" y="785794"/>
            <a:ext cx="1428760" cy="42862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測驗二</a:t>
            </a:r>
            <a:endParaRPr lang="zh-TW" altLang="en-US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707836" cy="348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文字方塊 6"/>
          <p:cNvSpPr txBox="1"/>
          <p:nvPr/>
        </p:nvSpPr>
        <p:spPr>
          <a:xfrm>
            <a:off x="285720" y="5143512"/>
            <a:ext cx="828680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準備有聲模擬視頻，且開始與結束無特殊警告音。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共三種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不同空間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外部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景觀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走廊    封閉走廊    走廊連接處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上表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為視頻選用的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個模擬情景組合，由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種不同照明場景與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種空間組成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2384379" y="5503817"/>
            <a:ext cx="214314" cy="21431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altLang="zh-TW" sz="1200" dirty="0" smtClean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endParaRPr lang="zh-TW" altLang="en-US" sz="1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4000496" y="5500702"/>
            <a:ext cx="214314" cy="21431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altLang="zh-TW" sz="1200" dirty="0">
                <a:solidFill>
                  <a:schemeClr val="tx1"/>
                </a:solidFill>
                <a:latin typeface="+mj-ea"/>
                <a:ea typeface="+mj-ea"/>
              </a:rPr>
              <a:t>2</a:t>
            </a:r>
            <a:endParaRPr lang="zh-TW" altLang="en-US" sz="1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5143504" y="5500702"/>
            <a:ext cx="214314" cy="21431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altLang="zh-TW" sz="1200" dirty="0" smtClean="0">
                <a:solidFill>
                  <a:schemeClr val="tx1"/>
                </a:solidFill>
                <a:latin typeface="+mj-ea"/>
                <a:ea typeface="+mj-ea"/>
              </a:rPr>
              <a:t>3</a:t>
            </a:r>
            <a:endParaRPr lang="zh-TW" altLang="en-US" sz="1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都會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351</TotalTime>
  <Words>1018</Words>
  <Application>Microsoft Office PowerPoint</Application>
  <PresentationFormat>如螢幕大小 (4:3)</PresentationFormat>
  <Paragraphs>149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都會</vt:lpstr>
      <vt:lpstr>The effects of color and light on indoor wayfinding and the evaluation of the perceived environment</vt:lpstr>
      <vt:lpstr>Abstract</vt:lpstr>
      <vt:lpstr>Introduction</vt:lpstr>
      <vt:lpstr>Introduction</vt:lpstr>
      <vt:lpstr>Method</vt:lpstr>
      <vt:lpstr>Method</vt:lpstr>
      <vt:lpstr>Method</vt:lpstr>
      <vt:lpstr>Method</vt:lpstr>
      <vt:lpstr>Method</vt:lpstr>
      <vt:lpstr>Method</vt:lpstr>
      <vt:lpstr>Results</vt:lpstr>
      <vt:lpstr>Results</vt:lpstr>
      <vt:lpstr>Results</vt:lpstr>
      <vt:lpstr>Results</vt:lpstr>
      <vt:lpstr>Results</vt:lpstr>
      <vt:lpstr>Discussion</vt:lpstr>
      <vt:lpstr>Discussion</vt:lpstr>
      <vt:lpstr>投影片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effects of color and light on indoor wayfinding and the evaluation of the perceived environment</dc:title>
  <dc:creator>user</dc:creator>
  <cp:lastModifiedBy>user</cp:lastModifiedBy>
  <cp:revision>39</cp:revision>
  <dcterms:created xsi:type="dcterms:W3CDTF">2015-10-26T02:28:04Z</dcterms:created>
  <dcterms:modified xsi:type="dcterms:W3CDTF">2015-10-27T08:45:39Z</dcterms:modified>
</cp:coreProperties>
</file>